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9" r:id="rId6"/>
    <p:sldId id="258" r:id="rId7"/>
    <p:sldId id="260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2" d="100"/>
          <a:sy n="82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1410ADE-5253-43F5-9266-B7CCBC084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E08EA6E-DF4A-4013-9661-89E55139E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7CDF9C7-82EB-45E6-961E-CDF60CAE0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326C-17CE-49ED-8D13-AA8B7F1D6876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D15C7A94-7663-42C2-89C1-4F505A16B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E82F0E56-33EB-4E78-A0D8-1A6D0D7F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9DE-5A5C-41AF-B676-1D8960EB2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55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B7007E3-26C2-42F9-B48B-2214EC65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C1CD397B-0B05-4F99-B023-FE7DCB4B3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8CB3084-56CE-43BE-9E35-392594E8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326C-17CE-49ED-8D13-AA8B7F1D6876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15D8BC4-9243-4FDF-808B-9AB5A7E79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7C7D37F-3511-4035-AB44-D39D42768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9DE-5A5C-41AF-B676-1D8960EB2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17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9355A7E7-70B1-44A7-B062-A16F38DDB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3EBBFE17-69D5-4712-BE13-BF20DBC37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E9E1CBD-7240-4F5B-8818-FDFFB8D3D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326C-17CE-49ED-8D13-AA8B7F1D6876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263062A-2AD8-482F-BA5A-0A7045090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9A17E25-7C2F-49C3-92DC-DF8AF712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9DE-5A5C-41AF-B676-1D8960EB2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64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EE6FBC8-F7D0-4B49-AFA2-E8CA49DDA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E109893-8C32-4E52-B3BA-C42F4E473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8934B38-DD10-4704-B2C5-D135DE420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326C-17CE-49ED-8D13-AA8B7F1D6876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1BDF3D2-580E-4898-A815-AD1309803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76A4E35-1027-4A42-B276-EA6D39BB2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9DE-5A5C-41AF-B676-1D8960EB2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90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AFF5538-8056-4D90-AD8A-0836B06BA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3354CE7-280B-47CB-BAA4-4C0AA978E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BC3EEF62-24CA-42D7-8F4A-267A2C2C0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326C-17CE-49ED-8D13-AA8B7F1D6876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6E8A102-1D96-4687-BEA5-27056D6C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9D5C363-A960-4A32-875E-D75574589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9DE-5A5C-41AF-B676-1D8960EB2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00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529F23C-EE20-4935-BCA8-DF6F95516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01A5938-5E8B-4A75-9A9B-DC1C659E8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566B3843-86CC-4A2D-9E60-2E62915BB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C4C944F6-DFB8-46B0-AE9C-E1E43A66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326C-17CE-49ED-8D13-AA8B7F1D6876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8D17EFBA-6507-4605-9A4E-422CACE29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4B71C027-9A5F-4BB3-BF15-46E59738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9DE-5A5C-41AF-B676-1D8960EB2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57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B764E32-B9AD-4B08-8089-D05CEBCA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FF536470-85D3-411C-92EE-1FF19600A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DADA481C-BFA8-4647-8030-AEC112705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16653C95-AFC5-493B-88EE-A6BEB9CBE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AC2BF4C2-AC8B-4B9D-8F86-E2CFA7810E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7D9CC0A1-9869-4FC2-85B6-A653E603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326C-17CE-49ED-8D13-AA8B7F1D6876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D8A05BE4-E354-4BD0-A1DE-5601D3BA8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8F5041C-0EBA-4E96-9343-8B1DA41C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9DE-5A5C-41AF-B676-1D8960EB2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93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1C3554D-280D-408A-A50F-569E6ACA7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122F2908-6607-4A5E-BA75-39EE98AA6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326C-17CE-49ED-8D13-AA8B7F1D6876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55F728E8-61CB-4D20-B528-E73A7A73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8755499F-768A-496E-86A5-92B5184CF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9DE-5A5C-41AF-B676-1D8960EB2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1EFEFD9F-46C5-44EE-A60A-7A1B3FFAB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326C-17CE-49ED-8D13-AA8B7F1D6876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40E0EE2B-FCE6-4466-ADFC-C9E0A23A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9D191C4F-EAD0-4D94-8D99-A151361A7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9DE-5A5C-41AF-B676-1D8960EB2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358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77465BD-6887-44E5-AA5A-1F139EDAA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F761B90-07E1-4E62-B6B5-C91D77FC9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C0C53094-5DD0-4718-AEB5-4B6598B56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1E4FB294-07D2-4EB9-8AB2-432D62A12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326C-17CE-49ED-8D13-AA8B7F1D6876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62574350-8F20-4C10-8B13-422E28900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5CBDB368-0B63-4655-A8A2-ED75C5AEB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9DE-5A5C-41AF-B676-1D8960EB2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5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E86FD56-4260-4C07-AB51-5088C8ACF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A74D991F-C762-4F50-A0A0-999CE8A24E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E5EA0716-5A92-4EE4-9B96-F00317EEC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9A51325F-F75F-4885-98C8-058F978DE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326C-17CE-49ED-8D13-AA8B7F1D6876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25F8AB0C-773C-4876-AE5F-911162EB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7805BDC-3980-4F22-AAC2-17133A128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D9DE-5A5C-41AF-B676-1D8960EB2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27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14E10096-5D55-4667-8CD6-9DBE45C82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257BD921-9183-43A1-9C9B-0192DF96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D38A463-35B5-4E98-863F-65DCD03E7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2326C-17CE-49ED-8D13-AA8B7F1D6876}" type="datetimeFigureOut">
              <a:rPr lang="pt-BR" smtClean="0"/>
              <a:t>20/08/2020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CECFF22-FE92-472E-8AE2-3A6255E35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32CA820-081A-4794-BA69-37E23B807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D9DE-5A5C-41AF-B676-1D8960EB27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16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-psi.cfp.org.br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orientacao@crprn.org.br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rientacao2@crprn.org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2C3C4E61-DF95-4A17-ACA0-5E026A448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18768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E149821E-BC2C-4005-828B-30B93C1A20E8}"/>
              </a:ext>
            </a:extLst>
          </p:cNvPr>
          <p:cNvSpPr txBox="1"/>
          <p:nvPr/>
        </p:nvSpPr>
        <p:spPr>
          <a:xfrm>
            <a:off x="748747" y="4717162"/>
            <a:ext cx="106945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Atendimento online: Aspectos normativos, técnicos e éticos </a:t>
            </a:r>
          </a:p>
        </p:txBody>
      </p:sp>
    </p:spTree>
    <p:extLst>
      <p:ext uri="{BB962C8B-B14F-4D97-AF65-F5344CB8AC3E}">
        <p14:creationId xmlns:p14="http://schemas.microsoft.com/office/powerpoint/2010/main" val="140749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751BDF31-615F-41F0-99DD-BF49C733374F}"/>
              </a:ext>
            </a:extLst>
          </p:cNvPr>
          <p:cNvSpPr txBox="1"/>
          <p:nvPr/>
        </p:nvSpPr>
        <p:spPr>
          <a:xfrm>
            <a:off x="662608" y="982176"/>
            <a:ext cx="1109206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Histórico das normatizações de serviços psicológicos mediados por Tecnologias da Informação e Comunicação - TICs</a:t>
            </a:r>
          </a:p>
          <a:p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Resolução CFP 03/2000 – Somente para fins de </a:t>
            </a:r>
            <a:r>
              <a:rPr lang="pt-BR" sz="2400" b="1" dirty="0"/>
              <a:t>pesquisa em psicoterapia </a:t>
            </a:r>
            <a:r>
              <a:rPr lang="pt-BR" sz="2400" dirty="0"/>
              <a:t>e precisava de autorização do CRP e CFP para validação das atividades via site;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Resolução CFP 12/2005 – Somente para fins de </a:t>
            </a:r>
            <a:r>
              <a:rPr lang="pt-BR" sz="2400" b="1" dirty="0"/>
              <a:t>pesquisa, mas abrangendo outras áreas de atuação da psicologia </a:t>
            </a:r>
            <a:r>
              <a:rPr lang="pt-BR" sz="2400" dirty="0"/>
              <a:t>e precisava de autorização do CRP e CFP para validação das atividades via site;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Resolução CFP 11/2012 – </a:t>
            </a:r>
            <a:r>
              <a:rPr lang="pt-BR" sz="2400" b="1" dirty="0"/>
              <a:t>Regulamenta os serviços em caráter experimental, </a:t>
            </a:r>
            <a:r>
              <a:rPr lang="pt-BR" sz="2400" dirty="0"/>
              <a:t>com algumas limitações de serviços e precisava de autorização do CRP e CFP para validação das atividades via site;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Resolução CFP 11/2018 – </a:t>
            </a:r>
            <a:r>
              <a:rPr lang="pt-BR" sz="2400" b="1" dirty="0"/>
              <a:t>Norma em vigor – Regulamenta e autoriza serviços psicológicos mediados por TICs </a:t>
            </a:r>
            <a:r>
              <a:rPr lang="pt-BR" sz="2400" dirty="0"/>
              <a:t>e exige o cadastro individual no portal do </a:t>
            </a:r>
            <a:r>
              <a:rPr lang="pt-BR" sz="2400" dirty="0" err="1"/>
              <a:t>e-Psi</a:t>
            </a:r>
            <a:r>
              <a:rPr lang="pt-BR" sz="2400" dirty="0"/>
              <a:t>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14943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0C9B2990-F1DC-4303-B8BD-1B8F13BC7A98}"/>
              </a:ext>
            </a:extLst>
          </p:cNvPr>
          <p:cNvSpPr txBox="1"/>
          <p:nvPr/>
        </p:nvSpPr>
        <p:spPr>
          <a:xfrm>
            <a:off x="417444" y="243512"/>
            <a:ext cx="1145650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2">
                    <a:lumMod val="10000"/>
                  </a:schemeClr>
                </a:solidFill>
              </a:rPr>
              <a:t>Resolução CFP 11/2018 – orienta e normatiza a prestação de serviços psicológicos </a:t>
            </a:r>
            <a:r>
              <a:rPr lang="pt-BR" sz="2400" b="1" dirty="0">
                <a:solidFill>
                  <a:schemeClr val="bg2">
                    <a:lumMod val="10000"/>
                  </a:schemeClr>
                </a:solidFill>
              </a:rPr>
              <a:t>mediados</a:t>
            </a:r>
            <a:r>
              <a:rPr lang="pt-BR" sz="2400" dirty="0">
                <a:solidFill>
                  <a:schemeClr val="bg2">
                    <a:lumMod val="10000"/>
                  </a:schemeClr>
                </a:solidFill>
              </a:rPr>
              <a:t> por tecnologias da informação e comunicação - TICs</a:t>
            </a:r>
          </a:p>
          <a:p>
            <a:endParaRPr lang="pt-BR" sz="2400" dirty="0">
              <a:solidFill>
                <a:schemeClr val="bg2">
                  <a:lumMod val="10000"/>
                </a:schemeClr>
              </a:solidFill>
              <a:latin typeface="Ubuntu"/>
            </a:endParaRPr>
          </a:p>
          <a:p>
            <a:pPr marL="285753" indent="-285753">
              <a:buFontTx/>
              <a:buChar char="-"/>
            </a:pPr>
            <a:r>
              <a:rPr lang="pt-BR" sz="2400" dirty="0">
                <a:solidFill>
                  <a:schemeClr val="bg2">
                    <a:lumMod val="10000"/>
                  </a:schemeClr>
                </a:solidFill>
              </a:rPr>
              <a:t>E na pandemia, o que pode? Resolução CFP 04/2020.</a:t>
            </a:r>
          </a:p>
          <a:p>
            <a:pPr marL="285753" indent="-285753">
              <a:buFontTx/>
              <a:buChar char="-"/>
            </a:pPr>
            <a:endParaRPr lang="pt-BR" sz="24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pt-BR" sz="2400" dirty="0">
                <a:solidFill>
                  <a:schemeClr val="bg2">
                    <a:lumMod val="10000"/>
                  </a:schemeClr>
                </a:solidFill>
              </a:rPr>
              <a:t>- Sigilo e documentos (Código de Ética do psicólogo), registro e guarda dos documentos (Resolução CFP 01/2009)</a:t>
            </a:r>
          </a:p>
          <a:p>
            <a:r>
              <a:rPr lang="pt-BR" altLang="pt-BR" sz="2400" dirty="0">
                <a:solidFill>
                  <a:schemeClr val="bg2">
                    <a:lumMod val="10000"/>
                  </a:schemeClr>
                </a:solidFill>
                <a:latin typeface="&amp;quot"/>
              </a:rPr>
              <a:t>		</a:t>
            </a:r>
          </a:p>
          <a:p>
            <a:r>
              <a:rPr lang="pt-BR" altLang="pt-BR" sz="2400" dirty="0">
                <a:solidFill>
                  <a:schemeClr val="bg2">
                    <a:lumMod val="10000"/>
                  </a:schemeClr>
                </a:solidFill>
                <a:latin typeface="&amp;quot"/>
              </a:rPr>
              <a:t>	</a:t>
            </a:r>
          </a:p>
          <a:p>
            <a:r>
              <a:rPr lang="pt-BR" altLang="pt-BR" sz="2400" dirty="0">
                <a:solidFill>
                  <a:schemeClr val="bg2">
                    <a:lumMod val="10000"/>
                  </a:schemeClr>
                </a:solidFill>
                <a:latin typeface="&amp;quot"/>
              </a:rPr>
              <a:t>	É de </a:t>
            </a:r>
            <a:r>
              <a:rPr lang="pt-BR" altLang="pt-BR" sz="2400" b="1" dirty="0">
                <a:solidFill>
                  <a:schemeClr val="bg2">
                    <a:lumMod val="10000"/>
                  </a:schemeClr>
                </a:solidFill>
                <a:latin typeface="&amp;quot"/>
              </a:rPr>
              <a:t>total responsabilidade do psicólogo</a:t>
            </a:r>
            <a:r>
              <a:rPr lang="pt-BR" altLang="pt-BR" sz="2400" dirty="0">
                <a:solidFill>
                  <a:schemeClr val="bg2">
                    <a:lumMod val="10000"/>
                  </a:schemeClr>
                </a:solidFill>
                <a:latin typeface="&amp;quot"/>
              </a:rPr>
              <a:t> a escolha das ferramentas que serão 	usadas para a execução da consulta, criptografia de dados e armazenamento 	dos documentos.</a:t>
            </a:r>
          </a:p>
          <a:p>
            <a:endParaRPr lang="pt-BR" altLang="pt-BR" sz="2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</a:endParaRPr>
          </a:p>
          <a:p>
            <a:endParaRPr lang="pt-BR" sz="2400" dirty="0">
              <a:solidFill>
                <a:schemeClr val="bg2">
                  <a:lumMod val="10000"/>
                </a:schemeClr>
              </a:solidFill>
            </a:endParaRPr>
          </a:p>
          <a:p>
            <a:pPr marL="285753" indent="-285753">
              <a:buFontTx/>
              <a:buChar char="-"/>
            </a:pPr>
            <a:r>
              <a:rPr lang="pt-BR" sz="2400" b="1" dirty="0">
                <a:solidFill>
                  <a:srgbClr val="FF0000"/>
                </a:solidFill>
              </a:rPr>
              <a:t>OBRIGATÓRIO: Toda (o) profissional da psicologia que for ofertar qualquer serviços de psicologia mediado por TICs deverá efetuar o seu cadastro no Portal do </a:t>
            </a:r>
            <a:r>
              <a:rPr lang="pt-BR" sz="2400" b="1" dirty="0" err="1">
                <a:solidFill>
                  <a:srgbClr val="FF0000"/>
                </a:solidFill>
              </a:rPr>
              <a:t>e-PSI</a:t>
            </a:r>
            <a:r>
              <a:rPr lang="pt-BR" sz="2400" b="1" dirty="0">
                <a:solidFill>
                  <a:srgbClr val="FF0000"/>
                </a:solidFill>
              </a:rPr>
              <a:t>, mesmo em enquanto durar as medidas de contenção da pandemia.</a:t>
            </a:r>
          </a:p>
        </p:txBody>
      </p:sp>
      <p:pic>
        <p:nvPicPr>
          <p:cNvPr id="1025" name="Picture 1">
            <a:extLst>
              <a:ext uri="{FF2B5EF4-FFF2-40B4-BE49-F238E27FC236}">
                <a16:creationId xmlns="" xmlns:a16="http://schemas.microsoft.com/office/drawing/2014/main" id="{8CE9986B-AD29-4DC4-B9B4-CB46EFC1E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64" y="3428999"/>
            <a:ext cx="522713" cy="52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79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EB71A309-8BCC-4413-83FE-FF4B120E4797}"/>
              </a:ext>
            </a:extLst>
          </p:cNvPr>
          <p:cNvSpPr txBox="1"/>
          <p:nvPr/>
        </p:nvSpPr>
        <p:spPr>
          <a:xfrm>
            <a:off x="3207025" y="437322"/>
            <a:ext cx="58442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hlinkClick r:id="rId2"/>
              </a:rPr>
              <a:t>https://e-psi.cfp.org.br/</a:t>
            </a:r>
            <a:endParaRPr lang="pt-BR" sz="4400" dirty="0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89FF56C7-BEEA-452D-BD23-0E3F5865A9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22209"/>
            <a:ext cx="12192000" cy="519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2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EB71A309-8BCC-4413-83FE-FF4B120E4797}"/>
              </a:ext>
            </a:extLst>
          </p:cNvPr>
          <p:cNvSpPr txBox="1"/>
          <p:nvPr/>
        </p:nvSpPr>
        <p:spPr>
          <a:xfrm>
            <a:off x="278296" y="530087"/>
            <a:ext cx="11410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Como preencher o cadastro no </a:t>
            </a:r>
            <a:r>
              <a:rPr lang="pt-BR" sz="2400" b="1" dirty="0" err="1"/>
              <a:t>e-Psi</a:t>
            </a:r>
            <a:r>
              <a:rPr lang="pt-BR" sz="2400" b="1" dirty="0"/>
              <a:t>? Parte objetiva:</a:t>
            </a:r>
            <a:endParaRPr lang="pt-BR" sz="2400" dirty="0"/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C909D2A0-32C0-46FE-9DE4-D67CB6485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086031"/>
            <a:ext cx="10137912" cy="569760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6AA60736-9396-4636-A9BA-4B00D297DB68}"/>
              </a:ext>
            </a:extLst>
          </p:cNvPr>
          <p:cNvSpPr txBox="1"/>
          <p:nvPr/>
        </p:nvSpPr>
        <p:spPr>
          <a:xfrm>
            <a:off x="7447722" y="3463645"/>
            <a:ext cx="2464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>
                <a:solidFill>
                  <a:srgbClr val="FF0000"/>
                </a:solidFill>
              </a:rPr>
              <a:t>Esses dispositivos me garantem sigilo? Como?</a:t>
            </a: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rgbClr val="FF0000"/>
                </a:solidFill>
              </a:rPr>
              <a:t>São síncronos ou assíncronos?</a:t>
            </a: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rgbClr val="FF0000"/>
                </a:solidFill>
              </a:rPr>
              <a:t>Servirão para quais demandas e atividades? </a:t>
            </a:r>
          </a:p>
        </p:txBody>
      </p:sp>
      <p:cxnSp>
        <p:nvCxnSpPr>
          <p:cNvPr id="6" name="Conector: Curvo 5">
            <a:extLst>
              <a:ext uri="{FF2B5EF4-FFF2-40B4-BE49-F238E27FC236}">
                <a16:creationId xmlns="" xmlns:a16="http://schemas.microsoft.com/office/drawing/2014/main" id="{6161E771-DCAA-430B-812E-A8432523CF66}"/>
              </a:ext>
            </a:extLst>
          </p:cNvPr>
          <p:cNvCxnSpPr/>
          <p:nvPr/>
        </p:nvCxnSpPr>
        <p:spPr>
          <a:xfrm rot="10800000" flipV="1">
            <a:off x="6612836" y="4346713"/>
            <a:ext cx="702365" cy="437322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7AB4F28C-4F71-48F6-B1D6-C5A7FCE33166}"/>
              </a:ext>
            </a:extLst>
          </p:cNvPr>
          <p:cNvSpPr txBox="1"/>
          <p:nvPr/>
        </p:nvSpPr>
        <p:spPr>
          <a:xfrm>
            <a:off x="6612835" y="2447009"/>
            <a:ext cx="286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Do jeito que está aqui, posso utilizar meu tablet?</a:t>
            </a:r>
          </a:p>
        </p:txBody>
      </p:sp>
      <p:cxnSp>
        <p:nvCxnSpPr>
          <p:cNvPr id="9" name="Conector: Curvo 8">
            <a:extLst>
              <a:ext uri="{FF2B5EF4-FFF2-40B4-BE49-F238E27FC236}">
                <a16:creationId xmlns="" xmlns:a16="http://schemas.microsoft.com/office/drawing/2014/main" id="{F36129F5-0C95-4ADF-BA3A-399E204D13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367130" y="2834452"/>
            <a:ext cx="1186070" cy="995426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293424F9-68E4-4181-86B3-451A4CF402C5}"/>
              </a:ext>
            </a:extLst>
          </p:cNvPr>
          <p:cNvSpPr txBox="1"/>
          <p:nvPr/>
        </p:nvSpPr>
        <p:spPr>
          <a:xfrm>
            <a:off x="5102087" y="6304002"/>
            <a:ext cx="5830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ATENÇÃO! </a:t>
            </a:r>
            <a:r>
              <a:rPr lang="pt-BR" dirty="0" err="1">
                <a:solidFill>
                  <a:srgbClr val="FF0000"/>
                </a:solidFill>
              </a:rPr>
              <a:t>Art</a:t>
            </a:r>
            <a:r>
              <a:rPr lang="pt-BR" dirty="0">
                <a:solidFill>
                  <a:srgbClr val="FF0000"/>
                </a:solidFill>
              </a:rPr>
              <a:t> 5º da Res 11/2018 e </a:t>
            </a:r>
            <a:r>
              <a:rPr lang="pt-BR" dirty="0" err="1">
                <a:solidFill>
                  <a:srgbClr val="FF0000"/>
                </a:solidFill>
              </a:rPr>
              <a:t>Art</a:t>
            </a:r>
            <a:r>
              <a:rPr lang="pt-BR" dirty="0">
                <a:solidFill>
                  <a:srgbClr val="FF0000"/>
                </a:solidFill>
              </a:rPr>
              <a:t> 8º do Código de Ética</a:t>
            </a:r>
          </a:p>
        </p:txBody>
      </p:sp>
      <p:cxnSp>
        <p:nvCxnSpPr>
          <p:cNvPr id="14" name="Conector: Curvo 13">
            <a:extLst>
              <a:ext uri="{FF2B5EF4-FFF2-40B4-BE49-F238E27FC236}">
                <a16:creationId xmlns="" xmlns:a16="http://schemas.microsoft.com/office/drawing/2014/main" id="{656E6185-D104-4A6D-A2D5-B5990A805495}"/>
              </a:ext>
            </a:extLst>
          </p:cNvPr>
          <p:cNvCxnSpPr/>
          <p:nvPr/>
        </p:nvCxnSpPr>
        <p:spPr>
          <a:xfrm rot="10800000">
            <a:off x="4704522" y="6573078"/>
            <a:ext cx="781878" cy="100256"/>
          </a:xfrm>
          <a:prstGeom prst="curved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1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EB71A309-8BCC-4413-83FE-FF4B120E4797}"/>
              </a:ext>
            </a:extLst>
          </p:cNvPr>
          <p:cNvSpPr txBox="1"/>
          <p:nvPr/>
        </p:nvSpPr>
        <p:spPr>
          <a:xfrm>
            <a:off x="291548" y="243512"/>
            <a:ext cx="1179443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Como preencher o cadastro no </a:t>
            </a:r>
            <a:r>
              <a:rPr lang="pt-BR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e-Psi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 Da fundamentação:</a:t>
            </a:r>
          </a:p>
          <a:p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pt-BR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1- Informar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como irá </a:t>
            </a:r>
            <a:r>
              <a:rPr lang="pt-BR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garantir o sigilo das informações (</a:t>
            </a:r>
            <a:r>
              <a:rPr lang="pt-BR" sz="24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ex</a:t>
            </a:r>
            <a:r>
              <a:rPr lang="pt-BR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: antivírus(qual), </a:t>
            </a:r>
            <a:r>
              <a:rPr lang="pt-BR" sz="2400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antispyware</a:t>
            </a:r>
            <a:r>
              <a:rPr lang="pt-BR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(qual), criptografia de dados?).</a:t>
            </a:r>
          </a:p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2- Como terá o consentimento e autorização prévia de ao menos um responsável para menores de 18 anos?</a:t>
            </a:r>
          </a:p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pt-BR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- Informar se o serviço será síncrono ou assíncrono e como serão adaptados os métodos e técnicas da psicologia para as TICs.</a:t>
            </a:r>
          </a:p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pt-BR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- Como será a guarda e arquivamento do material psicológico produzido (impresso em arquivo físico ou através de arquivamento eletrônico?).</a:t>
            </a:r>
          </a:p>
          <a:p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pt-BR" sz="24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- E os materiais que não são adaptados para TICs, exemplo: testes psicológicos? Incluir a informação textual de que respeitará as especificidades e adequações dos métodos e instrumentos utilizados.</a:t>
            </a: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7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2675BC06-DFEA-46BE-881B-98256504A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2852" y="-741934"/>
            <a:ext cx="108005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94A3456B-2158-444F-AB89-1B29BAA86E25}"/>
              </a:ext>
            </a:extLst>
          </p:cNvPr>
          <p:cNvSpPr txBox="1"/>
          <p:nvPr/>
        </p:nvSpPr>
        <p:spPr>
          <a:xfrm>
            <a:off x="1775789" y="874455"/>
            <a:ext cx="66260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FIQUEM ATENTAS (os):</a:t>
            </a:r>
          </a:p>
          <a:p>
            <a:r>
              <a:rPr lang="pt-BR" sz="2000" dirty="0"/>
              <a:t>- Psicólogas (os) fora do território brasileiro </a:t>
            </a:r>
            <a:r>
              <a:rPr lang="pt-BR" sz="2000" b="1" dirty="0"/>
              <a:t>NÃO</a:t>
            </a:r>
            <a:r>
              <a:rPr lang="pt-BR" sz="2000" dirty="0"/>
              <a:t> poderão realizar atendimento online, mesmo com o cadastro – Marco Civil Brasileiro da Internet - Lei nº 12.965/14;</a:t>
            </a:r>
          </a:p>
          <a:p>
            <a:endParaRPr lang="pt-BR" sz="2000" dirty="0"/>
          </a:p>
          <a:p>
            <a:r>
              <a:rPr lang="pt-BR" sz="2000" dirty="0"/>
              <a:t>- Todo cadastro aprovado tem validade de 1 ano, devendo o profissional solicitar renovação do cadastro quando estiver próximo ao vencimento.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772D3DD8-16B7-4DDA-8A77-B55F5BD5E793}"/>
              </a:ext>
            </a:extLst>
          </p:cNvPr>
          <p:cNvSpPr txBox="1"/>
          <p:nvPr/>
        </p:nvSpPr>
        <p:spPr>
          <a:xfrm>
            <a:off x="5751444" y="4108174"/>
            <a:ext cx="548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Dúvidas, sugestões:</a:t>
            </a:r>
          </a:p>
          <a:p>
            <a:pPr algn="ctr"/>
            <a:r>
              <a:rPr lang="pt-BR" sz="2400" dirty="0" err="1"/>
              <a:t>ZaPsi</a:t>
            </a:r>
            <a:r>
              <a:rPr lang="pt-BR" sz="2400" dirty="0"/>
              <a:t>: (84) 99471-4455</a:t>
            </a:r>
          </a:p>
          <a:p>
            <a:pPr algn="ctr"/>
            <a:r>
              <a:rPr lang="pt-BR" sz="2400" dirty="0"/>
              <a:t>E-mails: </a:t>
            </a:r>
            <a:r>
              <a:rPr lang="pt-BR" sz="2400" dirty="0">
                <a:hlinkClick r:id="rId3"/>
              </a:rPr>
              <a:t>orientacao@crprn.org.br</a:t>
            </a:r>
            <a:endParaRPr lang="pt-BR" sz="2400" dirty="0"/>
          </a:p>
          <a:p>
            <a:pPr algn="ctr"/>
            <a:r>
              <a:rPr lang="pt-BR" sz="2400" dirty="0">
                <a:hlinkClick r:id="rId4"/>
              </a:rPr>
              <a:t>orientacao2@crprn.org.br</a:t>
            </a:r>
            <a:endParaRPr lang="pt-BR" sz="2400" dirty="0"/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Obrigada!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7237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689</TotalTime>
  <Words>357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&amp;quot</vt:lpstr>
      <vt:lpstr>Arial</vt:lpstr>
      <vt:lpstr>Calibri</vt:lpstr>
      <vt:lpstr>Calibri Light</vt:lpstr>
      <vt:lpstr>Ubuntu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Alysson Zenildo Costa Alves</dc:creator>
  <cp:lastModifiedBy>user</cp:lastModifiedBy>
  <cp:revision>19</cp:revision>
  <dcterms:created xsi:type="dcterms:W3CDTF">2020-08-14T12:42:44Z</dcterms:created>
  <dcterms:modified xsi:type="dcterms:W3CDTF">2020-08-21T02:28:15Z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